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sldIdLst>
    <p:sldId id="256" r:id="rId3"/>
    <p:sldId id="267" r:id="rId4"/>
    <p:sldId id="269" r:id="rId5"/>
    <p:sldId id="258" r:id="rId6"/>
    <p:sldId id="259" r:id="rId7"/>
    <p:sldId id="260" r:id="rId8"/>
    <p:sldId id="263" r:id="rId9"/>
    <p:sldId id="264" r:id="rId10"/>
    <p:sldId id="265" r:id="rId11"/>
    <p:sldId id="266" r:id="rId12"/>
    <p:sldId id="272" r:id="rId13"/>
    <p:sldId id="273" r:id="rId14"/>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7" autoAdjust="0"/>
  </p:normalViewPr>
  <p:slideViewPr>
    <p:cSldViewPr>
      <p:cViewPr>
        <p:scale>
          <a:sx n="60" d="100"/>
          <a:sy n="60" d="100"/>
        </p:scale>
        <p:origin x="-165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9/1/2011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143477243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 a picture of one of the points</a:t>
            </a:r>
            <a:r>
              <a:rPr lang="en-US" baseline="0" dirty="0" smtClean="0"/>
              <a:t> of interest for your country.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58D298-B7C3-463F-952F-75F2F353F25E}" type="slidenum">
              <a:rPr lang="en-AU" smtClean="0"/>
              <a:pPr eaLnBrk="1" hangingPunct="1"/>
              <a:t>2</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mtClean="0"/>
              <a:t>This paper focuses on the challenges that the notion of being ethical presents when working with informants during the course of an evaluation. Whilst ethics in evaluation can include the conduct of the evaluator in relation to evaluation, and/or the moral-political orientation of the practice of evaluation (Schwandt, 2007a:118), this paper is focused on ethics in relation to the awareness of, and subsequent respect and protection of, evaluation informants’ rights. The aim of the paper is to explore the rights of informants and the role of evaluators in relation to the data generated by an evaluation; from whom is the data collected and how is this done, and the rights of the informants in accessing and reviewing the evaluation findings.</a:t>
            </a:r>
          </a:p>
          <a:p>
            <a:endParaRPr lang="en-AU"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17329F-9F22-473E-98B2-47BD6B704A28}" type="slidenum">
              <a:rPr lang="en-AU" smtClean="0"/>
              <a:pPr eaLnBrk="1" hangingPunct="1"/>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Insert</a:t>
            </a:r>
            <a:r>
              <a:rPr lang="en-US" baseline="0" dirty="0" smtClean="0"/>
              <a:t> a picture that illustrates some part of your country’s economy.</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9/1/2011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9/1/2011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9/1/2011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01318-6ABD-4BDD-BBB0-D5B124F36B42}"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9/1/2011</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1952625"/>
            <a:ext cx="9144000" cy="666750"/>
          </a:xfrm>
        </p:spPr>
        <p:txBody>
          <a:bodyPr>
            <a:normAutofit fontScale="90000"/>
          </a:bodyPr>
          <a:lstStyle/>
          <a:p>
            <a:r>
              <a:rPr lang="en-US" dirty="0" smtClean="0"/>
              <a:t>The challenge to be ethical in evaluation</a:t>
            </a:r>
            <a:endParaRPr lang="en-US" dirty="0"/>
          </a:p>
        </p:txBody>
      </p:sp>
      <p:sp>
        <p:nvSpPr>
          <p:cNvPr id="3" name="Rectangle 2"/>
          <p:cNvSpPr>
            <a:spLocks noGrp="1"/>
          </p:cNvSpPr>
          <p:nvPr>
            <p:ph type="subTitle" idx="1"/>
          </p:nvPr>
        </p:nvSpPr>
        <p:spPr/>
        <p:txBody>
          <a:bodyPr/>
          <a:lstStyle/>
          <a:p>
            <a:r>
              <a:rPr lang="en-US" dirty="0" err="1" smtClean="0"/>
              <a:t>Dr</a:t>
            </a:r>
            <a:r>
              <a:rPr lang="en-US" dirty="0" smtClean="0"/>
              <a:t> John Donnelly    |    </a:t>
            </a:r>
            <a:r>
              <a:rPr lang="en-US" dirty="0" err="1" smtClean="0"/>
              <a:t>Dr</a:t>
            </a:r>
            <a:r>
              <a:rPr lang="en-US" dirty="0" smtClean="0"/>
              <a:t> Alana </a:t>
            </a:r>
            <a:r>
              <a:rPr lang="en-US" dirty="0" err="1" smtClean="0"/>
              <a:t>Hulme</a:t>
            </a:r>
            <a:r>
              <a:rPr lang="en-US" dirty="0" smtClean="0"/>
              <a:t> Chambers </a:t>
            </a:r>
            <a:endParaRPr lang="en-US" dirty="0"/>
          </a:p>
        </p:txBody>
      </p:sp>
      <p:pic>
        <p:nvPicPr>
          <p:cNvPr id="4" name="Picture 1" descr="MCj043806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118456"/>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21780" y="5949280"/>
            <a:ext cx="35448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en-AU" sz="2000" dirty="0"/>
              <a:t>  	</a:t>
            </a:r>
            <a:r>
              <a:rPr lang="en-AU" sz="1400" dirty="0"/>
              <a:t> </a:t>
            </a:r>
            <a:r>
              <a:rPr lang="en-AU" sz="1400" b="1" dirty="0" err="1"/>
              <a:t>donnelly</a:t>
            </a:r>
            <a:r>
              <a:rPr lang="en-AU" sz="1400" b="1" dirty="0"/>
              <a:t> consultants</a:t>
            </a:r>
            <a:endParaRPr lang="en-AU" sz="1400" dirty="0"/>
          </a:p>
          <a:p>
            <a:pPr algn="just" eaLnBrk="0" hangingPunct="0"/>
            <a:r>
              <a:rPr lang="en-AU" sz="1100" i="1" dirty="0"/>
              <a:t>community development – from design to eval</a:t>
            </a:r>
            <a:r>
              <a:rPr lang="en-AU" sz="1400" i="1" dirty="0"/>
              <a:t>uation</a:t>
            </a:r>
            <a:endParaRPr lang="en-AU" dirty="0"/>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pic>
        <p:nvPicPr>
          <p:cNvPr id="27649" name="Picture 1" descr="GCH_Logo_Colour"/>
          <p:cNvPicPr>
            <a:picLocks noChangeAspect="1" noChangeArrowheads="1"/>
          </p:cNvPicPr>
          <p:nvPr/>
        </p:nvPicPr>
        <p:blipFill>
          <a:blip r:embed="rId4" cstate="print"/>
          <a:srcRect/>
          <a:stretch>
            <a:fillRect/>
          </a:stretch>
        </p:blipFill>
        <p:spPr bwMode="auto">
          <a:xfrm>
            <a:off x="6372200" y="6021288"/>
            <a:ext cx="2577356" cy="586892"/>
          </a:xfrm>
          <a:prstGeom prst="rect">
            <a:avLst/>
          </a:prstGeom>
          <a:noFill/>
        </p:spPr>
      </p:pic>
      <p:sp>
        <p:nvSpPr>
          <p:cNvPr id="9" name="TextBox 8"/>
          <p:cNvSpPr txBox="1"/>
          <p:nvPr/>
        </p:nvSpPr>
        <p:spPr>
          <a:xfrm>
            <a:off x="6372200" y="5661248"/>
            <a:ext cx="2520280" cy="307777"/>
          </a:xfrm>
          <a:prstGeom prst="rect">
            <a:avLst/>
          </a:prstGeom>
          <a:noFill/>
        </p:spPr>
        <p:txBody>
          <a:bodyPr wrap="square" rtlCol="0">
            <a:spAutoFit/>
          </a:bodyPr>
          <a:lstStyle/>
          <a:p>
            <a:pPr algn="ctr"/>
            <a:r>
              <a:rPr lang="en-US" sz="1400" dirty="0" smtClean="0"/>
              <a:t>Dr Alana Hulme Chambers</a:t>
            </a:r>
            <a:endParaRPr lang="en-AU"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Overcoming ethical dilemmas around use of data form informants</a:t>
            </a:r>
            <a:endParaRPr lang="en-US" dirty="0"/>
          </a:p>
        </p:txBody>
      </p:sp>
      <p:sp>
        <p:nvSpPr>
          <p:cNvPr id="3" name="Rectangle 2"/>
          <p:cNvSpPr>
            <a:spLocks noGrp="1"/>
          </p:cNvSpPr>
          <p:nvPr>
            <p:ph sz="half" idx="1"/>
          </p:nvPr>
        </p:nvSpPr>
        <p:spPr>
          <a:xfrm>
            <a:off x="395536" y="2204864"/>
            <a:ext cx="8003232" cy="3701008"/>
          </a:xfrm>
        </p:spPr>
        <p:txBody>
          <a:bodyPr/>
          <a:lstStyle/>
          <a:p>
            <a:r>
              <a:rPr lang="en-US" dirty="0" smtClean="0">
                <a:solidFill>
                  <a:schemeClr val="tx1"/>
                </a:solidFill>
              </a:rPr>
              <a:t>Be clear from the outset as to what will likely occur with the data</a:t>
            </a:r>
          </a:p>
          <a:p>
            <a:r>
              <a:rPr lang="en-US" dirty="0" smtClean="0">
                <a:solidFill>
                  <a:schemeClr val="tx1"/>
                </a:solidFill>
              </a:rPr>
              <a:t>Offer the opportunity for informants to review the data and withdraw it if they choose</a:t>
            </a:r>
          </a:p>
          <a:p>
            <a:r>
              <a:rPr lang="en-US" dirty="0" smtClean="0">
                <a:solidFill>
                  <a:schemeClr val="tx1"/>
                </a:solidFill>
              </a:rPr>
              <a:t>Consent to participate is an ongoing negotiation rather than a one-off discussion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conclusion</a:t>
            </a:r>
            <a:endParaRPr lang="en-AU" dirty="0"/>
          </a:p>
        </p:txBody>
      </p:sp>
      <p:sp>
        <p:nvSpPr>
          <p:cNvPr id="3" name="Content Placeholder 2"/>
          <p:cNvSpPr>
            <a:spLocks noGrp="1"/>
          </p:cNvSpPr>
          <p:nvPr>
            <p:ph sz="half" idx="1"/>
          </p:nvPr>
        </p:nvSpPr>
        <p:spPr>
          <a:xfrm>
            <a:off x="395536" y="2060848"/>
            <a:ext cx="8147248" cy="3917032"/>
          </a:xfrm>
        </p:spPr>
        <p:txBody>
          <a:bodyPr/>
          <a:lstStyle/>
          <a:p>
            <a:r>
              <a:rPr lang="en-AU" dirty="0" smtClean="0">
                <a:solidFill>
                  <a:schemeClr val="tx1"/>
                </a:solidFill>
              </a:rPr>
              <a:t>Not just about reflecting on guidelines, but also on the culture in undertaking evaluations in particular circumstances, such as time or other constraints</a:t>
            </a:r>
          </a:p>
          <a:p>
            <a:r>
              <a:rPr lang="en-AU" dirty="0" smtClean="0">
                <a:solidFill>
                  <a:schemeClr val="tx1"/>
                </a:solidFill>
              </a:rPr>
              <a:t>There is an opportunity for the evaluation community to further discuss the challenge to be ethical in evaluation, particularly in relation to informants’ rights</a:t>
            </a:r>
            <a:endParaRPr lang="en-AU" dirty="0">
              <a:solidFill>
                <a:schemeClr val="tx1"/>
              </a:solidFill>
            </a:endParaRPr>
          </a:p>
        </p:txBody>
      </p:sp>
    </p:spTree>
    <p:extLst>
      <p:ext uri="{BB962C8B-B14F-4D97-AF65-F5344CB8AC3E}">
        <p14:creationId xmlns:p14="http://schemas.microsoft.com/office/powerpoint/2010/main" val="384239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a:xfrm>
            <a:off x="457200" y="1600200"/>
            <a:ext cx="7931224" cy="4525963"/>
          </a:xfrm>
        </p:spPr>
        <p:txBody>
          <a:bodyPr>
            <a:normAutofit lnSpcReduction="10000"/>
          </a:bodyPr>
          <a:lstStyle/>
          <a:p>
            <a:pPr marL="0" indent="0" algn="ctr">
              <a:buNone/>
            </a:pPr>
            <a:r>
              <a:rPr lang="en-AU" dirty="0" smtClean="0">
                <a:solidFill>
                  <a:schemeClr val="tx1"/>
                </a:solidFill>
              </a:rPr>
              <a:t>Thank you</a:t>
            </a:r>
          </a:p>
          <a:p>
            <a:pPr marL="0" indent="0" algn="ctr">
              <a:buNone/>
            </a:pPr>
            <a:endParaRPr lang="en-AU" dirty="0">
              <a:solidFill>
                <a:schemeClr val="tx1"/>
              </a:solidFill>
            </a:endParaRPr>
          </a:p>
          <a:p>
            <a:pPr marL="0" indent="0" algn="ctr">
              <a:buNone/>
            </a:pPr>
            <a:r>
              <a:rPr lang="en-AU" dirty="0" smtClean="0">
                <a:solidFill>
                  <a:schemeClr val="tx1"/>
                </a:solidFill>
              </a:rPr>
              <a:t>Feedback?</a:t>
            </a:r>
          </a:p>
          <a:p>
            <a:pPr marL="0" indent="0" algn="ctr">
              <a:buNone/>
            </a:pPr>
            <a:r>
              <a:rPr lang="en-AU" dirty="0" smtClean="0">
                <a:solidFill>
                  <a:schemeClr val="tx1"/>
                </a:solidFill>
              </a:rPr>
              <a:t>Questions?</a:t>
            </a:r>
          </a:p>
          <a:p>
            <a:pPr marL="0" indent="0" algn="ctr">
              <a:buNone/>
            </a:pPr>
            <a:r>
              <a:rPr lang="en-AU" dirty="0" smtClean="0">
                <a:solidFill>
                  <a:schemeClr val="tx1"/>
                </a:solidFill>
              </a:rPr>
              <a:t>Further considerations?</a:t>
            </a:r>
          </a:p>
          <a:p>
            <a:pPr marL="0" indent="0" algn="ctr">
              <a:buNone/>
            </a:pPr>
            <a:endParaRPr lang="en-AU" dirty="0">
              <a:solidFill>
                <a:schemeClr val="tx1"/>
              </a:solidFill>
            </a:endParaRPr>
          </a:p>
          <a:p>
            <a:pPr marL="0" indent="0" algn="ctr">
              <a:buNone/>
            </a:pPr>
            <a:r>
              <a:rPr lang="en-AU" dirty="0" smtClean="0">
                <a:solidFill>
                  <a:schemeClr val="tx1"/>
                </a:solidFill>
              </a:rPr>
              <a:t>jsdonnelly@bigpond.com</a:t>
            </a:r>
          </a:p>
          <a:p>
            <a:pPr marL="0" indent="0" algn="ctr">
              <a:buNone/>
            </a:pPr>
            <a:endParaRPr lang="en-AU" dirty="0" smtClean="0">
              <a:solidFill>
                <a:schemeClr val="tx1"/>
              </a:solidFill>
            </a:endParaRPr>
          </a:p>
          <a:p>
            <a:pPr marL="0" indent="0" algn="ctr">
              <a:buNone/>
            </a:pPr>
            <a:r>
              <a:rPr lang="en-AU" dirty="0" smtClean="0">
                <a:solidFill>
                  <a:schemeClr val="tx1"/>
                </a:solidFill>
              </a:rPr>
              <a:t>achambers@gatewaycommunityhealth.org.au </a:t>
            </a:r>
            <a:endParaRPr lang="en-AU" dirty="0">
              <a:solidFill>
                <a:schemeClr val="tx1"/>
              </a:solidFill>
            </a:endParaRPr>
          </a:p>
        </p:txBody>
      </p:sp>
    </p:spTree>
    <p:extLst>
      <p:ext uri="{BB962C8B-B14F-4D97-AF65-F5344CB8AC3E}">
        <p14:creationId xmlns:p14="http://schemas.microsoft.com/office/powerpoint/2010/main" val="104989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179388" y="0"/>
            <a:ext cx="3744912" cy="4077072"/>
          </a:xfrm>
          <a:prstGeom prst="cloudCallout">
            <a:avLst>
              <a:gd name="adj1" fmla="val -17979"/>
              <a:gd name="adj2" fmla="val 707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mj-lt"/>
              </a:rPr>
              <a:t>What are the rights of informants and the role of evaluators in relation to the data generated by an evaluation?</a:t>
            </a:r>
          </a:p>
        </p:txBody>
      </p:sp>
      <p:pic>
        <p:nvPicPr>
          <p:cNvPr id="3075" name="Picture 3" descr="Person with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8688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erson with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48688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11"/>
          <p:cNvSpPr/>
          <p:nvPr/>
        </p:nvSpPr>
        <p:spPr>
          <a:xfrm>
            <a:off x="3492500" y="620713"/>
            <a:ext cx="2663825" cy="3313112"/>
          </a:xfrm>
          <a:prstGeom prst="cloudCallout">
            <a:avLst>
              <a:gd name="adj1" fmla="val -29747"/>
              <a:gd name="adj2" fmla="val 7612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mj-lt"/>
              </a:rPr>
              <a:t>From whom is the data collected and how is this done?</a:t>
            </a:r>
          </a:p>
        </p:txBody>
      </p:sp>
      <p:pic>
        <p:nvPicPr>
          <p:cNvPr id="3078" name="Picture 7" descr="Person with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8688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loud Callout 12"/>
          <p:cNvSpPr/>
          <p:nvPr/>
        </p:nvSpPr>
        <p:spPr>
          <a:xfrm>
            <a:off x="5975350" y="188913"/>
            <a:ext cx="3168650" cy="3311525"/>
          </a:xfrm>
          <a:prstGeom prst="cloudCallout">
            <a:avLst>
              <a:gd name="adj1" fmla="val -26455"/>
              <a:gd name="adj2" fmla="val 9234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mj-lt"/>
              </a:rPr>
              <a:t>What are the rights of the informants in accessing and reviewing evaluation findings?</a:t>
            </a:r>
          </a:p>
        </p:txBody>
      </p:sp>
    </p:spTree>
    <p:extLst>
      <p:ext uri="{BB962C8B-B14F-4D97-AF65-F5344CB8AC3E}">
        <p14:creationId xmlns:p14="http://schemas.microsoft.com/office/powerpoint/2010/main" val="3026188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Presentation context</a:t>
            </a:r>
            <a:endParaRPr lang="en-AU" smtClean="0"/>
          </a:p>
        </p:txBody>
      </p:sp>
      <p:sp>
        <p:nvSpPr>
          <p:cNvPr id="5123" name="Content Placeholder 2"/>
          <p:cNvSpPr>
            <a:spLocks noGrp="1"/>
          </p:cNvSpPr>
          <p:nvPr>
            <p:ph idx="1"/>
          </p:nvPr>
        </p:nvSpPr>
        <p:spPr>
          <a:xfrm>
            <a:off x="457200" y="1772816"/>
            <a:ext cx="8229600" cy="4353348"/>
          </a:xfrm>
        </p:spPr>
        <p:txBody>
          <a:bodyPr/>
          <a:lstStyle/>
          <a:p>
            <a:r>
              <a:rPr lang="en-US" dirty="0" smtClean="0">
                <a:solidFill>
                  <a:schemeClr val="tx1"/>
                </a:solidFill>
              </a:rPr>
              <a:t>Focus on the challenges of being ethical when working with informants through the course of an evaluation</a:t>
            </a:r>
          </a:p>
          <a:p>
            <a:endParaRPr lang="en-US" dirty="0" smtClean="0">
              <a:solidFill>
                <a:schemeClr val="tx1"/>
              </a:solidFill>
            </a:endParaRPr>
          </a:p>
          <a:p>
            <a:r>
              <a:rPr lang="en-US" dirty="0" smtClean="0">
                <a:solidFill>
                  <a:schemeClr val="tx1"/>
                </a:solidFill>
              </a:rPr>
              <a:t>Ethics</a:t>
            </a:r>
            <a:r>
              <a:rPr lang="en-AU" dirty="0" smtClean="0">
                <a:solidFill>
                  <a:schemeClr val="tx1"/>
                </a:solidFill>
              </a:rPr>
              <a:t> in relation to the awareness of, and subsequent respect and protection of, evaluation informants’ rights (</a:t>
            </a:r>
            <a:r>
              <a:rPr lang="en-AU" dirty="0" err="1" smtClean="0">
                <a:solidFill>
                  <a:schemeClr val="tx1"/>
                </a:solidFill>
              </a:rPr>
              <a:t>Schwandt</a:t>
            </a:r>
            <a:r>
              <a:rPr lang="en-AU" dirty="0" smtClean="0">
                <a:solidFill>
                  <a:schemeClr val="tx1"/>
                </a:solidFill>
              </a:rPr>
              <a:t>, 2007)</a:t>
            </a:r>
          </a:p>
          <a:p>
            <a:endParaRPr lang="en-AU" dirty="0" smtClean="0">
              <a:solidFill>
                <a:schemeClr val="tx1"/>
              </a:solidFill>
            </a:endParaRPr>
          </a:p>
          <a:p>
            <a:r>
              <a:rPr lang="en-AU" dirty="0" smtClean="0">
                <a:solidFill>
                  <a:schemeClr val="tx1"/>
                </a:solidFill>
              </a:rPr>
              <a:t>International development and domestic examples</a:t>
            </a:r>
          </a:p>
        </p:txBody>
      </p:sp>
    </p:spTree>
    <p:extLst>
      <p:ext uri="{BB962C8B-B14F-4D97-AF65-F5344CB8AC3E}">
        <p14:creationId xmlns:p14="http://schemas.microsoft.com/office/powerpoint/2010/main" val="3681476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Ethical guidelines</a:t>
            </a:r>
            <a:endParaRPr lang="en-US" dirty="0"/>
          </a:p>
        </p:txBody>
      </p:sp>
      <p:sp>
        <p:nvSpPr>
          <p:cNvPr id="3" name="Content Placeholder 2"/>
          <p:cNvSpPr>
            <a:spLocks noGrp="1"/>
          </p:cNvSpPr>
          <p:nvPr>
            <p:ph sz="half" idx="1"/>
          </p:nvPr>
        </p:nvSpPr>
        <p:spPr>
          <a:xfrm>
            <a:off x="179512" y="2420888"/>
            <a:ext cx="8712968" cy="3340968"/>
          </a:xfrm>
        </p:spPr>
        <p:txBody>
          <a:bodyPr/>
          <a:lstStyle/>
          <a:p>
            <a:r>
              <a:rPr lang="en-US" dirty="0" smtClean="0">
                <a:solidFill>
                  <a:schemeClr val="tx1"/>
                </a:solidFill>
              </a:rPr>
              <a:t>AES ‘Guidelines for the Ethical Conduct of Evaluation’</a:t>
            </a:r>
          </a:p>
          <a:p>
            <a:pPr lvl="1"/>
            <a:r>
              <a:rPr lang="en-US" dirty="0" smtClean="0">
                <a:solidFill>
                  <a:schemeClr val="tx1"/>
                </a:solidFill>
              </a:rPr>
              <a:t>22 guidelines</a:t>
            </a:r>
          </a:p>
          <a:p>
            <a:pPr lvl="1"/>
            <a:r>
              <a:rPr lang="en-US" dirty="0" smtClean="0">
                <a:solidFill>
                  <a:schemeClr val="tx1"/>
                </a:solidFill>
              </a:rPr>
              <a:t>Broad, with room for interpretation</a:t>
            </a:r>
          </a:p>
          <a:p>
            <a:pPr lvl="1"/>
            <a:endParaRPr lang="en-US" dirty="0">
              <a:solidFill>
                <a:schemeClr val="tx1"/>
              </a:solidFill>
            </a:endParaRPr>
          </a:p>
          <a:p>
            <a:r>
              <a:rPr lang="en-US" dirty="0" smtClean="0">
                <a:solidFill>
                  <a:schemeClr val="tx1"/>
                </a:solidFill>
              </a:rPr>
              <a:t>What to do when guidelines don’t provide suitable references of ethical issues that have arisen?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Scenario 1: from whom is data collected and how is this done?</a:t>
            </a:r>
            <a:endParaRPr lang="en-US" dirty="0"/>
          </a:p>
        </p:txBody>
      </p:sp>
      <p:sp>
        <p:nvSpPr>
          <p:cNvPr id="6" name="AutoShape 2" descr="data:image/jpg;base64,/9j/4AAQSkZJRgABAQAAAQABAAD/2wCEAAkGBhQSERUUEhQVFBQUFxQUFxUYFxgYFhUUFRUVFRUXFhcXGyYeFxkjGhUUHy8gJCcpLCwsFR4xNTAqNSYrLCkBCQoKDgwOGg8PGiwkHxwsLCwsLCwpLCksLCksLCksLCwsLCwsKSwsLCkpLCkpKSwpLCksLCwsKSksKSksKSwsLP/AABEIAMIBAwMBIgACEQEDEQH/xAAcAAABBQEBAQAAAAAAAAAAAAADAAECBAUGBwj/xABIEAABAwIDBAcEBgYIBgMAAAABAAIRAyEEEjEFQVFhBhMicYGR0TKhsfAHFEJSksEjM1NicuEVVIKTorLC8RYkQ2Oj0hez0//EABgBAAMBAQAAAAAAAAAAAAAAAAABAgME/8QAKREAAgIBBAEDAwUBAAAAAAAAAAECESEDEjFRE0FhkTKx0QQUM3HwIv/aAAwDAQACEQMRAD8A0urHAeQSdSB3KSSoZFjR7LgL+RVDEYU0jaSzjvb3rRKcP3HQ7/VIDOaZTupyISxOF6syLs3jh3eiZtbkfJICdB+46j380YBVqhnQOBGhhEp4mfsmRrokFBk8KAqfun58U4fyPz4oAIFIoefkU+fkUWFFzo7jOqxlIkwCcp/tWv5r1VeKYo6GHCDMr0en07w8Ces0ucu/zRYHSJLnHdPMOP2ndl/mkOnmG/f78v8ANFiOjSXOnpzhv3/w6e9MeneG/wC5+HX3osC90o2h1OFqOmCRkb/E6wjznwXmWG0W1016Q08SKTaReQ0l7hEXgBtt8S7zWJTqW0d5JWUkHIUSo9byPkkKnI+SVhRJKFHPyPknz8j5JWOh4Q4nuTOqTuMKQqcilY6JQovdCg+t3o1HD6OfrubwTAVLDz2nWbw3lHLJ1sOCU8f9k2ZAD5OZ804bzPmoynL0wJZOZSUM/JOgAUEcxzIke+6k1s7x4ubPiJUiFBwWxA5p82+aaO4/PcmLfEfDvCipYxBxEyJb8PUKliMMafaaJp7xqWc+bVfDkmkjTTePT0SApMdKZ7YOYa/EKVfC5e3TuzUtGreY5ct3wam+RISAKx4IkKYVf2TO468uaOEgJSpBQCkEANUZIKFRZZGhRoi5HOfNAEOqTdUjuaoPpXF9DOkpDB5UuqRnMuk+wQAClTuT4Kwh0hZSQBKUpUZTpDJSoPfuCZ79w1+HNJohIBxZQe+O/cOKZ1S8ASTu9eAVijRjm7e7cOQQMhRp5TJu/uMNRusHOeMFKYUS9AhjV+YKXWD5BUTVTTOvl6qgJdbOl/gispbzc/Oig1EaEwCdWeBSShMmId1PgfPTz1+Kzq+PNMDrWZcz+raczi0k+yexSdrpAkzuW26gOKGBlOpHh8QStGiTFp7UmIYZIfA/SzLJltqBl0CYEx9qFOljQ6S5rmDq21MwbVcIcQL/AKIQL+2Jb+R8Vsai8y39G4uzOIptc102MtdMd2k3hVX9HGge1mGUtzdXSMkmQc0TPOc3MCyh7hlupQIMGQeY96iAePw9EGlgskhri1pc1xAZSHsiD7NMZZ5R3HVWI+d6Bia28gmfD0VXE4H7TJ/eaPiIVsD5+SpDkfnzSAzWid5809MQYJMHS/uVqvhJ7Tfa3t3O5jn8VWa4OG9IAwZzPmnDeZ80Nj9xny1U8yQyWXmfNQyw7U3HwUwVCqdDwP8AugApHMpiOZTdYPkFN1gQIlHMoNYaCTc+5E6wfIQw+Xd1tEhkwOZSjmU0p5SGPCi8xoTJ7ki+Em211QAzacbzPgonMTlab7yYho4mymxhfZthvd+Q4lXaVINEAfzPE8SkAOjhg0W36k6n0Ck4nl5KZKG48B70wB1HEcFYwmx6tUE2Y3swSDJzG0Du3lFwdekwy+m97txJbDTxaN3fr3LTf0oZ+zcJIJu3UaqkkS2/Qqt6JGY60e3k9k3479RwTu6MkNDzVGUkiQwmw32MkdyJW6RSP0YLSCXBxIm5BgtLCI1/KFl1CXuLnEEnUxE+QV4JyTq4drTDX5+eUj4lOwJMo93v9EenTHzPogZEUxz8v5p0bL3e/wBE6dAHfTHz/shlsC7SR3yPhZCxuCzmXNdO8hzgTaIMHSPXVZT9k1mkFlWo0iDOpmQSdRvAMc3cVW5Co1HMYfsuHjI+Ej3qDqRbcNMcZkeNviq1N1Ye25z+cBp1m5GtpHkoGpU4HzS3IdMLUg7o7tPJDyc0Nzn8FGX/AHVO5DphQw3sfLVPkXO47oix7szc1LiGnsnuB0vwT4Xo49kRVqW5Dl6fDgpckOjoJQq2HzGRAdv4O/mhtLwLiealndwS3IdASE7XIriTqL7jx5FD+KSafAUSUKhsiBReEAEwmza1Vgcym9w0kNcRIsdAkdj4j9hV/A70W/0Z6Vsw9E06jXE5i4RGh7+crT/+RKP7Op/h9U1ROTi37PrNBLqVQAXJLHAAc7IVHTvuuv2x03p1aD2Ma8OeMt4iCb6HhPmuTpypY0ShJPKaUhiDUm0p1sPefQKRngT87/RRk8ClaGWA4AQFE1kFpvcGN8a+ErRZtCg0fqHHvd88U012JlE1eKJKjisXmsykGCI3l2ka7rctb63QBPAp4FksEpBoQe1wKWZ3Aqk0BYgJxUCjh8k/pM/MNaOPEuG5atHH4ZotRqOP7wEazvJ+QrVEsotcrFMjmpVNpB3s0GM/sye/hPgo03u4e4BPAg47j5BJIE/ITKsCNN2HcdAq9TBO4e5dPjbvoMN5eX6xamxxkxr2iy3NXOth4be4c6d1i0f6vcstpW44SrgHfIKqvwzhu9y9JeYQXVzwPgZRtQbjzV1N3BCdm4L0z663fI7widY0/wCynYh7meVl7uBSzngvUnxyVN9F257xyhn/AKo8aHvPNTVcBLgB4zHuRGSV6TmMa+YH5BBe9yXiXYb2cBUploBsZ5/yQKrC6+WDxn42XS9KAQGEkwXG1oFt1pWIHrGS2vDNE7WShTduiD+fBORyXRYDBipS0uC6/j8FXq7PO+Fqm2QYDMO57w1jS5xkAAEk7/VWDsHEfsan4Heiv9Q9hDmOyuaZBBiOPulanVYz+sD++b6qhWctVwr2GHtc13AggxxgpwVpV6T6ji6o7M7SSZ0SGDUtDMx5R6NA6ubPAcO/mtNuEDWk6mNfRQDVlqN8FIquqcR70M4ocD7lq4akrIYOATho2rsTnRz319vlzHqnONbwK6PIOA8lHqRxH4W+i0/b+5PkOd/pBvA+5P8A0k3gfd6rpmUGH7njASLKQ1yeQVr9P7i8hzX9JN4H3eqkNoN4H3eq6EYrDjc0nkPQKDsdS+zTn+yI96a0F2LyexiDFt4H58URuJbz+fFa3XF3s0W+X8kT+jqh1YGzA9iNdNQn4UG8zKeMbz8v5qy3aFMamPnvQcazEUnFv1FkyQ2pVxBDX3sW06TDyMTKzcd0Hx2IP6R1CiNwp0XuPm5x+AUeN+g9xrnpDhxrUCSx2/Q8+L4mtPJlIDyLEkbJBuQfG9Jto1qw/S4HAENhnWuznLUN56zKc36MR2BY8CCun2HsHGsrh2JxxxAygwym2i25uIaDmFhvC8w2B9KOPLi2rQpYgPgPpdWGOLAXdlrQY3u1aQJvqtro905+q1X1BSfh8GSxr8LUc4voFxd+koS0AUuLQTvgQLbQysGLaPYHxpv1Q6tD4/kVmY3pHhS1pdWaA4B7KjZLRwcHAEeeuiWF6XYV9vrFEuGuV4I7xBt3HT3qSw1alA8T+SmZ7N96pY3pPhGxOIpD+0OSgeleDt/zNLX7yzfJaNWExas7/i3B/wBZpfiS/wCLMH/WaP4lQi65qGWKqeleD/rNH8QTHpTg/wCs0fxBLAGV0vbDaf8AE74Bc+BZbPSrbeHqNp9XWpuhzph0xYLJpEOaC0yDoQsJ8mkeDf6Osml+L4ou0qA6txi7WucPAEx7lLYDmtoS4gXfr3omNeHUapaQYZUuDoch9QmkJs4FvShpHagDm71Wr/xHQ6nNNHMG3b2ZmI/azzmPBcbtLBAbPqVPaIp06gJjVznA6dyrdF6YxuHcHtDRSqUAIm7SXZ574CqDbVmFusnd7NrGrSFSIBJA7haVrYfCWBvJCPVwwaxrWt7PauIhu+6sMLWNbmc1sjeQPipbd0zaP0pmdi6WURxBVVjVr7SyOEtLXQDcEGJInTwWZYamO9TJcFJlrA0pnw/NXBhiobFqs7cuaPZ1cOfNaoq0/vs/EPVaRWCWzPGGUvqvzZaILPvN8wo4vL1b7j2Xbx90rSiTGrOjRzfNqouBdNwRG4D8lo0th4c4YOcxpf1VR0yfaGhsVl9HKQ+rt3e3/wDY5JjpEMHgMzmTve2ed11tDZzAxhyjMagvyzn8lj4OmM9P+NvxXSU4yU7j2597iq0uCZclzLAtZVMdqz+Kn8SrRjj71WrtGZt57TeG7MtESZ3SZsvofx/+q2XFZm2WzUo/xfmFqFShsQKSUJJiPmWnt6oKtKpSJpYmlBBgHOXCSOJ9ogsdM3iCcp9l6D9OKWPZU68MZVDGNqMPsOa2ZeJtkJebHRfP20iw1ZYZJs4QbOaS2Z/eAad9ye5dV0ZxjZa/suqhwaabgAK9NwgxIBFUFriX6EEExv54zrkyjd4PbMLjcPggyjSe11MucRTa4OdSa4l3ZaLmmJ01AM6BD6X4Gg6j9YNNjzTLX529moQCJDajYdpIgHed4hea1cSxuIa1mHYWV2vb1ZeIbUAzZm9nsgszgjQlojfPJdJ+khNWpTbSp02ggENkyWkOz5jEmQLhokGDNlq5pm0ltR7f0pwnV4B4a+o8ZWXe9z7BzDILiTeOKKdqnKCBN9V4lsra76tPI9rOqY0ewHCqcpyhrnF2l2zFyBE71uV9ptptAfRYxrRctABt/GcrfI96nyIqNyWD1E7VgFxFhJKyqf0mYKL1P8K4/Z21cNVAy0swO/Mw/wCUhav1KhE/V/h6o3ovYyttjpnhzimVOtytGRws67ZmYHGCt/AdPsJXqClSqZnu0GQjQSbkLyjpjgnHEyym7LkZADSQPatIEKHRDCuZimufTflDaky0geybSQAtKVWRbuj17a9UOyxGp+CzcJ7A73f5ioYWtRI/UmfD1RKDRllrcrCXZRwGY2XLNr0NUmb+E2kKGHpkwA972ydBqePzKI/Firh8QWkEZXtkafqgOPNcj08xb6eAwxpuyk4hwJytdbK77wMLSp7TZSpYilDgXdZlDGONywAAECBfiQjdTSFttWee4PEZtm4gOGeG0WlsmCS+q62W4F/cn6FVwylWHV9WCWQJeZPav2iYWlsfYFSmLMc2Ym5vGk35nzV/E7NqEaFTCbiqZDh0dtXxwZhwZEyInf2hI7yJCjX20zO0N+5qRIuRbsyQRG8DVc1h9tSyjRqNeKgc0E5eyYNjO4kR71ZxpIILTBDKh8Q0ke9KU2jWGncUdCMUKtN7rdmBYHfB+0AsrFskMB06yn/mCpfR9tKrXwdd1Z+dwqNAOVrYGUGOyBvWhjG/qyQcvW05In2c14hU3dWTVXQelQpjVjNfujgeSsdRSP8A06f4W+iGKdA76n+P0UhRocan+L0V2u0FPoz6uIpsqZOqpkSBOUb45c1cqUKYzy2ny7Lbe5S+pYaZ7U8e1P8AlU3YXDHXOZ45vRVvjXoS4vogalLqxDGTlN8rZ+CrMxVNou1p8ArgwmG4Ojd7XonbgMKR2mnu7R/0qvJAWyXRz+xsW3OGugi5vfVxP5rqqNGllE06Zv8AdbwPJVMJsvBWcwG4nNDpI/CrbjhwP1jwB/F/6qo6sEqYPTk/QuNo0Ms9VT/A30WBgdpNqYx9A0abQ0Pc3sMktY5rMxEWBLrcdVeNDD1mljatRwOrQC4GOLSwysxtKjhQQ01gxoGWz234R1Ya2SSrepDklQZsuGHFQB5oNjc402nXgYlXMbXwzaT3U+oc4NJAHVkki9gNV4P9JFcV69OqZMtcJcZMNybyOapfR7kbtPClxAHWEHuLHpN4tBT4O1xfTYueXMD8piMtN0aAWgQku4xdPZYeRUjMIB7L9IEaN4Qks9/uvkul0eI0MG05A4hrHPa8uIHZZBFVrnG4gxpJnQcRV2MpODespuBqZC4OzDKIBqtIFhcG17FSxWIZkqBxMHOW5ozSRNwN8kHwWNVc0Oudw48OC5ueDCEVI6Wj0p6gU2UjTL2F56wMhxBDm53vIzPc5jiBpGY8FlVsH1rsz3MbcXJu7foLi54XB5LJxFX7mpIE/aga33brBHoYfK6DYkA5d54TzKtt4CWXSN9uJp0WN/TDM7K12VriMozZzdzQ5xJmTpC12YzDVZLsU3JuY/DmQ2NC77V965psF7w64EOjix0gnvFj5rQwuyG9skZXNAc1ws1zbibWlZ7nwitLUbqKo53am36razxSqZGNc4M6rsDLNiD7UQBqqrukuKJE4isYmJe4xOupQsbhyH5ogE8OCEO0y+ocPeDPwC7Y5RcsM9Q6H9KMLVw7frha2q0uBcX1B1lxkIDTAgSDa9uc9CNt7LmetpAmLl9TcANMwGgXjWBytbD3AGZE8FY+rgyTvuIuCN3csZ3br7GsapHt2xamDxGIp/VsQ1z2NcTTaZzS1zXO7QJAAPGNOK0tr4NtJrGt0k8d8nU3Xmv0NUgNokj9jU/0r0Dp5jatNjDRa17s4BDiQIh3DfosHwamP9IeFrP2dhepEkYlxOns5XTqmpbQqlziAQHOc6DGhNv8IaFTO18VVYxtQNptYXENZJBLt5nU7lfoY074PghshKjSo4p0XRPrBVNuMG8BTGIHBK/cY+IqHcB5LJxGLqCTE9l7bAfaY4D/ABFvgCtN1YFU8S4nQwhtsFgP9GNKq3A4jrm5XGs2BbTI3h4q1tnFmm2RpnYcu4m94WNgdr4jDh7WhtVj4OVxLYI3ggHuVraOLdUwzHvaGuc9stBkCM2/foib4CK5N/ZOMa+kx9UZMzA4kXaJEmZuB5rZZstrgCHAg3BBBBHIrnMLT/5KP+wR/wCMryGiHgQKjgBoA9wA8JU3RpR9CDYo4/BP/Qo4n3L5+JqftX/3jvVBfWqj/rVP7x3qnuFTPoDE4alS/W1WM/ic1vxVF22sAPaxlIf22/GF4HWp5zL3F54udmPmSqTamUvaHNDZuDfNIBmJgETY62VpJkttHRfSJ0we7FOoYWu76tSDWNLHWqENBc4lsTckeHeuTp7RrftKn4neqpYmM5gyNR43RsDiiHCJXXBKkkc0m7NrZvSXE0jNOs5pJmbajQkka8102H+lvaJEPqtqDQhzGwRzywCuVqbIc2iKp9hziwfxNaHHwghQ2lsxtMU3NLjnE3ixAB3d60pK1RLbwdCOlrzZzXNaSHFtOoWabgXNcQNNDeAuh2Z9ImHbTDKtKtmFhUaaReBzcQC53ORK8yzOH2iEAujSJ7kOMWsgpSWT2Z3TvZbrubXk6/oKZv39YkvEywlOuX9po9P5f5NfNP2+F+Dp8Zh87S6CWtuTFhMRJ3b/ACPJZNV3by8ALmAD2RvNlbxlOKpaB+rM75EcoPI+CBidnAnMYjLeM0iOEa2+CzhjLOWE9oTCNaHh02Z2jBBzO+y0Qb3v3Aqxs54l7na5g64vIkjxmVm4djGOntVP3Ta3h82VkjKzsmA7Rxkwbi/A3sq2oMevqXsAwh5LtIawm2mW598rpKNI9U5wiYNiN7ZaLzuP5rhq2LqNbBIc0iJGmm/gvR2MAEDjP4u1+atQimtppGNNNHMba6N1uoL3GSDIabSN/cuPpV4YbTDr+S9U6X7ZpNpQXCSCABee4LytpzVCRYF0+ZXXOKg6QRbkrZNoFQnMADp3ACN5C2m1ABfcPgI0HcsHEUv0hkzc7wpvaQJhYTzyXHHB6V9EGMa7aBDTP6Kp/pXZdOdpQ+nTg37ZM7rtAHPVeafQtig3aDnPdDRQqkk7gMq7HbGLOJrGoRAAysHBsk35kknxXLNVI6IO4hMLi5hXmOBWbSpQFbpKbCi0EoQ2vUs5SAkVUxDyNAFZzodUSEAZWIxLuSsHaTThW5jHVvGabQIfB7lXxNErPrU+w+m8F1Oo0tc2SLx2XAjRwP5hVSY7rg9CwzgcJI0NE35FhXjbMTR+8zzC9N6P7Wa/BvpaPpUS0ji1rMocOWncvBqNAkDu5Jxhbf8AuxzlhHVPxFH7zfctjow7ZlRwp4oVC9zoa6m8AchljXmuC+ohaHRXAA42gP3/AMiVTgkrszTbdHuOz/oq2RXaHUjUqA3tWv5Qju+hXZkyaVX++f8AkvMcC+thq7RSe5t9xsfBejbI+kN4AbiG5h94WPofHzWcdUt6RZP0ObK30HHvrVfyciUfoh2U0yMN/wCav/8AouiwO1KVYTTeDy0cO8KwHjitVJvNkbV0eV/SzgcFhsNSoYctZVY81DRD3OcGOaZccxJEkDUryjFbQNRjGOA/R6Eb7AX8l9PbQ6N4XFOzVqNKo8CA4ta50cJI0Xn/ANIf0VYShhKuJog0nUgHFoJyuBcGkZXSB7WojTRaQlT/ALIlE8YubITmo5omTBEDTNYnytyTYzDVKcdYx7JAIzNIkESCJFxC3syAFJDzp0gNGjtMh5qTLyYIOYkjmfnRW6OLLHB0SLCIBBaZNjxvbxUcZsoNa3qpcTlBcRF3a9mTv32TwQ9riADAEmIENEgjfPa75XLJUZOPZU+rE5i4x2SB/ZvIjcLeaMQBEOMVBmiDAixMza6LiYeerZe0AzAj2iOdwLqOHs4NbLy3O20aGOOgPE+9N5G1eC91BidTvnWd9xfxlFGLrXhxv3HlvRMHgy0QT4axynerbMOiMKydEY0jm62Bc54GV9wZcZPcJPzdRxOyQ1uZwiNF19OkjsatN1D2mJguj4LQSdQDoFfwXR9jG5bm5Mu1v4LQa9GYeKlspIDhdmMZdoAPd6LQpNQmKwxQygtIXVhqrsVhjlNAFapShypSlQEoKaE4KR70UBXr0JVF+EPBahehPKaQWZBwrgZaS0wRI1giCO6FiVOioGjbLr1B1OVawBxp6MeCv7E2D1ddj/uyfJjlvuoJUKMGeAd/lciX0sI8orMwgqVGneJVuphIFxZUa40gkHUEWIPEFWNn9I2z1eIhrt1T7J/iG7vFu5ckYtHRuINa5hmmSIvZb2zOmz2w2sMw46OHjv8AHzVOvgd43+IKz61LjYq0/VA1fJ3dfFsxNFzaVUtL2kSDD2zvC8y6T9G9oNpOptHWsdqWG5AMjsOvMgaEq7Te6mZaYW5gelxjLVEjj/P181otacTJ6SZ4jiMHVY4B7SzKRZwLd/ML2/Y30i0+ppUq7KVVjadNli0uGVob7JJDtOS03UaGLblIY8H7LgD7j+SzmdAhRdnwxFIgyGlrajJ5CoCW+DgtPPGaqSM/E4vDOkf0H2fUOc4Sic0OnIBqOCSzW7Q2i22Si6Ptdts+GYx5pLO12XXseJ4llRgF+yCCQd8HjuVanBOaWkPiwJkefzor1VoGUOho1N+Wneqr6DDTb9kyYi4g9oTxN9w3LajipsJTwJc6GmGuvO/JwHPctSjQawQBHxPed6hQpZWtOYF2RroBEyQCZjmQmZVce1Udc7oEjuG74qYsenjBbB4GUemq9OY3Ac9fcrLSqs3TCgKQMqDQjMKCibGozUJrkRiQBmhGYVXB8EWne6QFlj0dr1WzKYekMsNfKkKqrgpwbpAWA8KYqKqHJ+sQBYJQ3ILnIbyqQgxAT5xxVHrCEGpWKoDSNccVE1wZj7rv8pWNVrkd6CzaQY6XAxDhbmCOKJK0wXJdrHRZ+0sNmvvChU2/TtZ/4R6qDttsO53kPVYrTl0ab12G2RtupROX2mb2HT+z90rqKNWnXbLDfe06j+XNcQ7GNLpAPuR8DjCKjXARB4q3oSfoJaiR0mIwhbpfkqb2/wCy0sPtVjxD7H727x4JYrA/yKyacHUjRNS4Mhr3M9kkLd2Z04q07VO2397Xwd6yserSI1Vd9OUUmDPRKfTLDkAnMCd2UmPEWTLzQ0U6KfYsHBY/aMwBMAltzexuSd2/TzUMbirREAmYGnzM+Sq4pvbgXvu5mfzSxEvqBrQSbNAFyY4AcTK66yjj9i/Q2g4Cn1YIfOURcncunoby4EOJMgiI5WNgq+x9htw36bEfrIinS+6IiTz+dVKtjC5xO8rBU3g28WyP/XL+xd67mkKqoNqojXlWI0mVFYpvWZTqd6tMekMvBEAQGvRGlABWuRmOMquwojSkAYPRMyrh3zxREhhQ5TDkKQnDkAFDuCUoeZMXIEEzKB71EVEz6m8qgBVXfPogVHe5EqPVSq9WhEKr72VKq2UZ7lBz1aYijUw6B9XWi4qvUWikS0VwYU6Z3hMSol3BVuFRZbjXBaWF6UOoNJqXpiJB1E27PD4Lna86goFTttLXE87rKclLDKVrKPRsBj6OLp9ZRdmGhBs5p4OG74KvicHGi4TZGNOF9iRecwPGNRv0XXbM6ZUa5DKp6uobAmzXHv8AsnvsueWk45jk2jqXhjFp4e5JbDsJdJZbjSjyLHjtu/gZ72sldH9HdFuWo6BmBgOgSBGgKSS11f4/gy/Tfy/IPFvJqPkk9oi97SgzfxSSS0vpK1/rDs1RRqkkrMgtBWqOpSSSAPTPaV1mngkkgZKn6ow3pJKQEzUdyW755J0kmMmfRO/1TpIAafgoPKSSBBKQ+IQpSSVAC+feqT9UklSEBrqDtySSoCvvUK3z5JJKkIrj59yi7VJJMQIlVqntJklLAmqdUapJJw5FLg6bYmPqdQwdY+0gdo2AcQBqkkkqklbKTdH/2Q=="/>
          <p:cNvSpPr>
            <a:spLocks noChangeAspect="1" noChangeArrowheads="1"/>
          </p:cNvSpPr>
          <p:nvPr/>
        </p:nvSpPr>
        <p:spPr bwMode="auto">
          <a:xfrm>
            <a:off x="117475"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data:image/jpg;base64,/9j/4AAQSkZJRgABAQAAAQABAAD/2wCEAAkGBhQSERUUEhQVFBQUFxQUFxUYFxgYFhUUFRUVFRUXFhcXGyYeFxkjGhUUHy8gJCcpLCwsFR4xNTAqNSYrLCkBCQoKDgwOGg8PGiwkHxwsLCwsLCwpLCksLCksLCksLCwsLCwsKSwsLCkpLCkpKSwpLCksLCwsKSksKSksKSwsLP/AABEIAMIBAwMBIgACEQEDEQH/xAAcAAABBQEBAQAAAAAAAAAAAAADAAECBAUGBwj/xABIEAABAwIDBAcEBgYIBgMAAAABAAIRAyEEEjEFQVFhBhMicYGR0TKhsfAHFEJSksEjM1NicuEVVIKTorLC8RYkQ2Oj0hez0//EABgBAAMBAQAAAAAAAAAAAAAAAAABAgME/8QAKREAAgIBBAEDAwUBAAAAAAAAAAECESEDEjFRE0FhkTKx0QQUM3HwIv/aAAwDAQACEQMRAD8A0urHAeQSdSB3KSSoZFjR7LgL+RVDEYU0jaSzjvb3rRKcP3HQ7/VIDOaZTupyISxOF6syLs3jh3eiZtbkfJICdB+46j380YBVqhnQOBGhhEp4mfsmRrokFBk8KAqfun58U4fyPz4oAIFIoefkU+fkUWFFzo7jOqxlIkwCcp/tWv5r1VeKYo6GHCDMr0en07w8Ces0ucu/zRYHSJLnHdPMOP2ndl/mkOnmG/f78v8ANFiOjSXOnpzhv3/w6e9MeneG/wC5+HX3osC90o2h1OFqOmCRkb/E6wjznwXmWG0W1016Q08SKTaReQ0l7hEXgBtt8S7zWJTqW0d5JWUkHIUSo9byPkkKnI+SVhRJKFHPyPknz8j5JWOh4Q4nuTOqTuMKQqcilY6JQovdCg+t3o1HD6OfrubwTAVLDz2nWbw3lHLJ1sOCU8f9k2ZAD5OZ804bzPmoynL0wJZOZSUM/JOgAUEcxzIke+6k1s7x4ubPiJUiFBwWxA5p82+aaO4/PcmLfEfDvCipYxBxEyJb8PUKliMMafaaJp7xqWc+bVfDkmkjTTePT0SApMdKZ7YOYa/EKVfC5e3TuzUtGreY5ct3wam+RISAKx4IkKYVf2TO468uaOEgJSpBQCkEANUZIKFRZZGhRoi5HOfNAEOqTdUjuaoPpXF9DOkpDB5UuqRnMuk+wQAClTuT4Kwh0hZSQBKUpUZTpDJSoPfuCZ79w1+HNJohIBxZQe+O/cOKZ1S8ASTu9eAVijRjm7e7cOQQMhRp5TJu/uMNRusHOeMFKYUS9AhjV+YKXWD5BUTVTTOvl6qgJdbOl/gispbzc/Oig1EaEwCdWeBSShMmId1PgfPTz1+Kzq+PNMDrWZcz+raczi0k+yexSdrpAkzuW26gOKGBlOpHh8QStGiTFp7UmIYZIfA/SzLJltqBl0CYEx9qFOljQ6S5rmDq21MwbVcIcQL/AKIQL+2Jb+R8Vsai8y39G4uzOIptc102MtdMd2k3hVX9HGge1mGUtzdXSMkmQc0TPOc3MCyh7hlupQIMGQeY96iAePw9EGlgskhri1pc1xAZSHsiD7NMZZ5R3HVWI+d6Bia28gmfD0VXE4H7TJ/eaPiIVsD5+SpDkfnzSAzWid5809MQYJMHS/uVqvhJ7Tfa3t3O5jn8VWa4OG9IAwZzPmnDeZ80Nj9xny1U8yQyWXmfNQyw7U3HwUwVCqdDwP8AugApHMpiOZTdYPkFN1gQIlHMoNYaCTc+5E6wfIQw+Xd1tEhkwOZSjmU0p5SGPCi8xoTJ7ki+Em211QAzacbzPgonMTlab7yYho4mymxhfZthvd+Q4lXaVINEAfzPE8SkAOjhg0W36k6n0Ck4nl5KZKG48B70wB1HEcFYwmx6tUE2Y3swSDJzG0Du3lFwdekwy+m97txJbDTxaN3fr3LTf0oZ+zcJIJu3UaqkkS2/Qqt6JGY60e3k9k3479RwTu6MkNDzVGUkiQwmw32MkdyJW6RSP0YLSCXBxIm5BgtLCI1/KFl1CXuLnEEnUxE+QV4JyTq4drTDX5+eUj4lOwJMo93v9EenTHzPogZEUxz8v5p0bL3e/wBE6dAHfTHz/shlsC7SR3yPhZCxuCzmXNdO8hzgTaIMHSPXVZT9k1mkFlWo0iDOpmQSdRvAMc3cVW5Co1HMYfsuHjI+Ej3qDqRbcNMcZkeNviq1N1Ye25z+cBp1m5GtpHkoGpU4HzS3IdMLUg7o7tPJDyc0Nzn8FGX/AHVO5DphQw3sfLVPkXO47oix7szc1LiGnsnuB0vwT4Xo49kRVqW5Dl6fDgpckOjoJQq2HzGRAdv4O/mhtLwLiealndwS3IdASE7XIriTqL7jx5FD+KSafAUSUKhsiBReEAEwmza1Vgcym9w0kNcRIsdAkdj4j9hV/A70W/0Z6Vsw9E06jXE5i4RGh7+crT/+RKP7Op/h9U1ROTi37PrNBLqVQAXJLHAAc7IVHTvuuv2x03p1aD2Ma8OeMt4iCb6HhPmuTpypY0ShJPKaUhiDUm0p1sPefQKRngT87/RRk8ClaGWA4AQFE1kFpvcGN8a+ErRZtCg0fqHHvd88U012JlE1eKJKjisXmsykGCI3l2ka7rctb63QBPAp4FksEpBoQe1wKWZ3Aqk0BYgJxUCjh8k/pM/MNaOPEuG5atHH4ZotRqOP7wEazvJ+QrVEsotcrFMjmpVNpB3s0GM/sye/hPgo03u4e4BPAg47j5BJIE/ITKsCNN2HcdAq9TBO4e5dPjbvoMN5eX6xamxxkxr2iy3NXOth4be4c6d1i0f6vcstpW44SrgHfIKqvwzhu9y9JeYQXVzwPgZRtQbjzV1N3BCdm4L0z663fI7widY0/wCynYh7meVl7uBSzngvUnxyVN9F257xyhn/AKo8aHvPNTVcBLgB4zHuRGSV6TmMa+YH5BBe9yXiXYb2cBUploBsZ5/yQKrC6+WDxn42XS9KAQGEkwXG1oFt1pWIHrGS2vDNE7WShTduiD+fBORyXRYDBipS0uC6/j8FXq7PO+Fqm2QYDMO57w1jS5xkAAEk7/VWDsHEfsan4Heiv9Q9hDmOyuaZBBiOPulanVYz+sD++b6qhWctVwr2GHtc13AggxxgpwVpV6T6ji6o7M7SSZ0SGDUtDMx5R6NA6ubPAcO/mtNuEDWk6mNfRQDVlqN8FIquqcR70M4ocD7lq4akrIYOATho2rsTnRz319vlzHqnONbwK6PIOA8lHqRxH4W+i0/b+5PkOd/pBvA+5P8A0k3gfd6rpmUGH7njASLKQ1yeQVr9P7i8hzX9JN4H3eqkNoN4H3eq6EYrDjc0nkPQKDsdS+zTn+yI96a0F2LyexiDFt4H58URuJbz+fFa3XF3s0W+X8kT+jqh1YGzA9iNdNQn4UG8zKeMbz8v5qy3aFMamPnvQcazEUnFv1FkyQ2pVxBDX3sW06TDyMTKzcd0Hx2IP6R1CiNwp0XuPm5x+AUeN+g9xrnpDhxrUCSx2/Q8+L4mtPJlIDyLEkbJBuQfG9Jto1qw/S4HAENhnWuznLUN56zKc36MR2BY8CCun2HsHGsrh2JxxxAygwym2i25uIaDmFhvC8w2B9KOPLi2rQpYgPgPpdWGOLAXdlrQY3u1aQJvqtro905+q1X1BSfh8GSxr8LUc4voFxd+koS0AUuLQTvgQLbQysGLaPYHxpv1Q6tD4/kVmY3pHhS1pdWaA4B7KjZLRwcHAEeeuiWF6XYV9vrFEuGuV4I7xBt3HT3qSw1alA8T+SmZ7N96pY3pPhGxOIpD+0OSgeleDt/zNLX7yzfJaNWExas7/i3B/wBZpfiS/wCLMH/WaP4lQi65qGWKqeleD/rNH8QTHpTg/wCs0fxBLAGV0vbDaf8AE74Bc+BZbPSrbeHqNp9XWpuhzph0xYLJpEOaC0yDoQsJ8mkeDf6Osml+L4ou0qA6txi7WucPAEx7lLYDmtoS4gXfr3omNeHUapaQYZUuDoch9QmkJs4FvShpHagDm71Wr/xHQ6nNNHMG3b2ZmI/azzmPBcbtLBAbPqVPaIp06gJjVznA6dyrdF6YxuHcHtDRSqUAIm7SXZ574CqDbVmFusnd7NrGrSFSIBJA7haVrYfCWBvJCPVwwaxrWt7PauIhu+6sMLWNbmc1sjeQPipbd0zaP0pmdi6WURxBVVjVr7SyOEtLXQDcEGJInTwWZYamO9TJcFJlrA0pnw/NXBhiobFqs7cuaPZ1cOfNaoq0/vs/EPVaRWCWzPGGUvqvzZaILPvN8wo4vL1b7j2Xbx90rSiTGrOjRzfNqouBdNwRG4D8lo0th4c4YOcxpf1VR0yfaGhsVl9HKQ+rt3e3/wDY5JjpEMHgMzmTve2ed11tDZzAxhyjMagvyzn8lj4OmM9P+NvxXSU4yU7j2597iq0uCZclzLAtZVMdqz+Kn8SrRjj71WrtGZt57TeG7MtESZ3SZsvofx/+q2XFZm2WzUo/xfmFqFShsQKSUJJiPmWnt6oKtKpSJpYmlBBgHOXCSOJ9ogsdM3iCcp9l6D9OKWPZU68MZVDGNqMPsOa2ZeJtkJebHRfP20iw1ZYZJs4QbOaS2Z/eAad9ye5dV0ZxjZa/suqhwaabgAK9NwgxIBFUFriX6EEExv54zrkyjd4PbMLjcPggyjSe11MucRTa4OdSa4l3ZaLmmJ01AM6BD6X4Gg6j9YNNjzTLX529moQCJDajYdpIgHed4hea1cSxuIa1mHYWV2vb1ZeIbUAzZm9nsgszgjQlojfPJdJ+khNWpTbSp02ggENkyWkOz5jEmQLhokGDNlq5pm0ltR7f0pwnV4B4a+o8ZWXe9z7BzDILiTeOKKdqnKCBN9V4lsra76tPI9rOqY0ewHCqcpyhrnF2l2zFyBE71uV9ptptAfRYxrRctABt/GcrfI96nyIqNyWD1E7VgFxFhJKyqf0mYKL1P8K4/Z21cNVAy0swO/Mw/wCUhav1KhE/V/h6o3ovYyttjpnhzimVOtytGRws67ZmYHGCt/AdPsJXqClSqZnu0GQjQSbkLyjpjgnHEyym7LkZADSQPatIEKHRDCuZimufTflDaky0geybSQAtKVWRbuj17a9UOyxGp+CzcJ7A73f5ioYWtRI/UmfD1RKDRllrcrCXZRwGY2XLNr0NUmb+E2kKGHpkwA972ydBqePzKI/Firh8QWkEZXtkafqgOPNcj08xb6eAwxpuyk4hwJytdbK77wMLSp7TZSpYilDgXdZlDGONywAAECBfiQjdTSFttWee4PEZtm4gOGeG0WlsmCS+q62W4F/cn6FVwylWHV9WCWQJeZPav2iYWlsfYFSmLMc2Ym5vGk35nzV/E7NqEaFTCbiqZDh0dtXxwZhwZEyInf2hI7yJCjX20zO0N+5qRIuRbsyQRG8DVc1h9tSyjRqNeKgc0E5eyYNjO4kR71ZxpIILTBDKh8Q0ke9KU2jWGncUdCMUKtN7rdmBYHfB+0AsrFskMB06yn/mCpfR9tKrXwdd1Z+dwqNAOVrYGUGOyBvWhjG/qyQcvW05In2c14hU3dWTVXQelQpjVjNfujgeSsdRSP8A06f4W+iGKdA76n+P0UhRocan+L0V2u0FPoz6uIpsqZOqpkSBOUb45c1cqUKYzy2ny7Lbe5S+pYaZ7U8e1P8AlU3YXDHXOZ45vRVvjXoS4vogalLqxDGTlN8rZ+CrMxVNou1p8ArgwmG4Ojd7XonbgMKR2mnu7R/0qvJAWyXRz+xsW3OGugi5vfVxP5rqqNGllE06Zv8AdbwPJVMJsvBWcwG4nNDpI/CrbjhwP1jwB/F/6qo6sEqYPTk/QuNo0Ms9VT/A30WBgdpNqYx9A0abQ0Pc3sMktY5rMxEWBLrcdVeNDD1mljatRwOrQC4GOLSwysxtKjhQQ01gxoGWz234R1Ya2SSrepDklQZsuGHFQB5oNjc402nXgYlXMbXwzaT3U+oc4NJAHVkki9gNV4P9JFcV69OqZMtcJcZMNybyOapfR7kbtPClxAHWEHuLHpN4tBT4O1xfTYueXMD8piMtN0aAWgQku4xdPZYeRUjMIB7L9IEaN4Qks9/uvkul0eI0MG05A4hrHPa8uIHZZBFVrnG4gxpJnQcRV2MpODespuBqZC4OzDKIBqtIFhcG17FSxWIZkqBxMHOW5ozSRNwN8kHwWNVc0Oudw48OC5ueDCEVI6Wj0p6gU2UjTL2F56wMhxBDm53vIzPc5jiBpGY8FlVsH1rsz3MbcXJu7foLi54XB5LJxFX7mpIE/aga33brBHoYfK6DYkA5d54TzKtt4CWXSN9uJp0WN/TDM7K12VriMozZzdzQ5xJmTpC12YzDVZLsU3JuY/DmQ2NC77V965psF7w64EOjix0gnvFj5rQwuyG9skZXNAc1ws1zbibWlZ7nwitLUbqKo53am36razxSqZGNc4M6rsDLNiD7UQBqqrukuKJE4isYmJe4xOupQsbhyH5ogE8OCEO0y+ocPeDPwC7Y5RcsM9Q6H9KMLVw7frha2q0uBcX1B1lxkIDTAgSDa9uc9CNt7LmetpAmLl9TcANMwGgXjWBytbD3AGZE8FY+rgyTvuIuCN3csZ3br7GsapHt2xamDxGIp/VsQ1z2NcTTaZzS1zXO7QJAAPGNOK0tr4NtJrGt0k8d8nU3Xmv0NUgNokj9jU/0r0Dp5jatNjDRa17s4BDiQIh3DfosHwamP9IeFrP2dhepEkYlxOns5XTqmpbQqlziAQHOc6DGhNv8IaFTO18VVYxtQNptYXENZJBLt5nU7lfoY074PghshKjSo4p0XRPrBVNuMG8BTGIHBK/cY+IqHcB5LJxGLqCTE9l7bAfaY4D/ABFvgCtN1YFU8S4nQwhtsFgP9GNKq3A4jrm5XGs2BbTI3h4q1tnFmm2RpnYcu4m94WNgdr4jDh7WhtVj4OVxLYI3ggHuVraOLdUwzHvaGuc9stBkCM2/foib4CK5N/ZOMa+kx9UZMzA4kXaJEmZuB5rZZstrgCHAg3BBBBHIrnMLT/5KP+wR/wCMryGiHgQKjgBoA9wA8JU3RpR9CDYo4/BP/Qo4n3L5+JqftX/3jvVBfWqj/rVP7x3qnuFTPoDE4alS/W1WM/ic1vxVF22sAPaxlIf22/GF4HWp5zL3F54udmPmSqTamUvaHNDZuDfNIBmJgETY62VpJkttHRfSJ0we7FOoYWu76tSDWNLHWqENBc4lsTckeHeuTp7RrftKn4neqpYmM5gyNR43RsDiiHCJXXBKkkc0m7NrZvSXE0jNOs5pJmbajQkka8102H+lvaJEPqtqDQhzGwRzywCuVqbIc2iKp9hziwfxNaHHwghQ2lsxtMU3NLjnE3ixAB3d60pK1RLbwdCOlrzZzXNaSHFtOoWabgXNcQNNDeAuh2Z9ImHbTDKtKtmFhUaaReBzcQC53ORK8yzOH2iEAujSJ7kOMWsgpSWT2Z3TvZbrubXk6/oKZv39YkvEywlOuX9po9P5f5NfNP2+F+Dp8Zh87S6CWtuTFhMRJ3b/ACPJZNV3by8ALmAD2RvNlbxlOKpaB+rM75EcoPI+CBidnAnMYjLeM0iOEa2+CzhjLOWE9oTCNaHh02Z2jBBzO+y0Qb3v3Aqxs54l7na5g64vIkjxmVm4djGOntVP3Ta3h82VkjKzsmA7Rxkwbi/A3sq2oMevqXsAwh5LtIawm2mW598rpKNI9U5wiYNiN7ZaLzuP5rhq2LqNbBIc0iJGmm/gvR2MAEDjP4u1+atQimtppGNNNHMba6N1uoL3GSDIabSN/cuPpV4YbTDr+S9U6X7ZpNpQXCSCABee4LytpzVCRYF0+ZXXOKg6QRbkrZNoFQnMADp3ACN5C2m1ABfcPgI0HcsHEUv0hkzc7wpvaQJhYTzyXHHB6V9EGMa7aBDTP6Kp/pXZdOdpQ+nTg37ZM7rtAHPVeafQtig3aDnPdDRQqkk7gMq7HbGLOJrGoRAAysHBsk35kknxXLNVI6IO4hMLi5hXmOBWbSpQFbpKbCi0EoQ2vUs5SAkVUxDyNAFZzodUSEAZWIxLuSsHaTThW5jHVvGabQIfB7lXxNErPrU+w+m8F1Oo0tc2SLx2XAjRwP5hVSY7rg9CwzgcJI0NE35FhXjbMTR+8zzC9N6P7Wa/BvpaPpUS0ji1rMocOWncvBqNAkDu5Jxhbf8AuxzlhHVPxFH7zfctjow7ZlRwp4oVC9zoa6m8AchljXmuC+ohaHRXAA42gP3/AMiVTgkrszTbdHuOz/oq2RXaHUjUqA3tWv5Qju+hXZkyaVX++f8AkvMcC+thq7RSe5t9xsfBejbI+kN4AbiG5h94WPofHzWcdUt6RZP0ObK30HHvrVfyciUfoh2U0yMN/wCav/8AouiwO1KVYTTeDy0cO8KwHjitVJvNkbV0eV/SzgcFhsNSoYctZVY81DRD3OcGOaZccxJEkDUryjFbQNRjGOA/R6Eb7AX8l9PbQ6N4XFOzVqNKo8CA4ta50cJI0Xn/ANIf0VYShhKuJog0nUgHFoJyuBcGkZXSB7WojTRaQlT/ALIlE8YubITmo5omTBEDTNYnytyTYzDVKcdYx7JAIzNIkESCJFxC3syAFJDzp0gNGjtMh5qTLyYIOYkjmfnRW6OLLHB0SLCIBBaZNjxvbxUcZsoNa3qpcTlBcRF3a9mTv32TwQ9riADAEmIENEgjfPa75XLJUZOPZU+rE5i4x2SB/ZvIjcLeaMQBEOMVBmiDAixMza6LiYeerZe0AzAj2iOdwLqOHs4NbLy3O20aGOOgPE+9N5G1eC91BidTvnWd9xfxlFGLrXhxv3HlvRMHgy0QT4axynerbMOiMKydEY0jm62Bc54GV9wZcZPcJPzdRxOyQ1uZwiNF19OkjsatN1D2mJguj4LQSdQDoFfwXR9jG5bm5Mu1v4LQa9GYeKlspIDhdmMZdoAPd6LQpNQmKwxQygtIXVhqrsVhjlNAFapShypSlQEoKaE4KR70UBXr0JVF+EPBahehPKaQWZBwrgZaS0wRI1giCO6FiVOioGjbLr1B1OVawBxp6MeCv7E2D1ddj/uyfJjlvuoJUKMGeAd/lciX0sI8orMwgqVGneJVuphIFxZUa40gkHUEWIPEFWNn9I2z1eIhrt1T7J/iG7vFu5ckYtHRuINa5hmmSIvZb2zOmz2w2sMw46OHjv8AHzVOvgd43+IKz61LjYq0/VA1fJ3dfFsxNFzaVUtL2kSDD2zvC8y6T9G9oNpOptHWsdqWG5AMjsOvMgaEq7Te6mZaYW5gelxjLVEjj/P181otacTJ6SZ4jiMHVY4B7SzKRZwLd/ML2/Y30i0+ppUq7KVVjadNli0uGVob7JJDtOS03UaGLblIY8H7LgD7j+SzmdAhRdnwxFIgyGlrajJ5CoCW+DgtPPGaqSM/E4vDOkf0H2fUOc4Sic0OnIBqOCSzW7Q2i22Si6Ptdts+GYx5pLO12XXseJ4llRgF+yCCQd8HjuVanBOaWkPiwJkefzor1VoGUOho1N+Wneqr6DDTb9kyYi4g9oTxN9w3LajipsJTwJc6GmGuvO/JwHPctSjQawQBHxPed6hQpZWtOYF2RroBEyQCZjmQmZVce1Udc7oEjuG74qYsenjBbB4GUemq9OY3Ac9fcrLSqs3TCgKQMqDQjMKCibGozUJrkRiQBmhGYVXB8EWne6QFlj0dr1WzKYekMsNfKkKqrgpwbpAWA8KYqKqHJ+sQBYJQ3ILnIbyqQgxAT5xxVHrCEGpWKoDSNccVE1wZj7rv8pWNVrkd6CzaQY6XAxDhbmCOKJK0wXJdrHRZ+0sNmvvChU2/TtZ/4R6qDttsO53kPVYrTl0ab12G2RtupROX2mb2HT+z90rqKNWnXbLDfe06j+XNcQ7GNLpAPuR8DjCKjXARB4q3oSfoJaiR0mIwhbpfkqb2/wCy0sPtVjxD7H727x4JYrA/yKyacHUjRNS4Mhr3M9kkLd2Z04q07VO2397Xwd6yserSI1Vd9OUUmDPRKfTLDkAnMCd2UmPEWTLzQ0U6KfYsHBY/aMwBMAltzexuSd2/TzUMbirREAmYGnzM+Sq4pvbgXvu5mfzSxEvqBrQSbNAFyY4AcTK66yjj9i/Q2g4Cn1YIfOURcncunoby4EOJMgiI5WNgq+x9htw36bEfrIinS+6IiTz+dVKtjC5xO8rBU3g28WyP/XL+xd67mkKqoNqojXlWI0mVFYpvWZTqd6tMekMvBEAQGvRGlABWuRmOMquwojSkAYPRMyrh3zxREhhQ5TDkKQnDkAFDuCUoeZMXIEEzKB71EVEz6m8qgBVXfPogVHe5EqPVSq9WhEKr72VKq2UZ7lBz1aYijUw6B9XWi4qvUWikS0VwYU6Z3hMSol3BVuFRZbjXBaWF6UOoNJqXpiJB1E27PD4Lna86goFTttLXE87rKclLDKVrKPRsBj6OLp9ZRdmGhBs5p4OG74KvicHGi4TZGNOF9iRecwPGNRv0XXbM6ZUa5DKp6uobAmzXHv8AsnvsueWk45jk2jqXhjFp4e5JbDsJdJZbjSjyLHjtu/gZ72sldH9HdFuWo6BmBgOgSBGgKSS11f4/gy/Tfy/IPFvJqPkk9oi97SgzfxSSS0vpK1/rDs1RRqkkrMgtBWqOpSSSAPTPaV1mngkkgZKn6ow3pJKQEzUdyW755J0kmMmfRO/1TpIAafgoPKSSBBKQ+IQpSSVAC+feqT9UklSEBrqDtySSoCvvUK3z5JJKkIrj59yi7VJJMQIlVqntJklLAmqdUapJJw5FLg6bYmPqdQwdY+0gdo2AcQBqkkkqklbKTdH/2Q=="/>
          <p:cNvSpPr>
            <a:spLocks noChangeAspect="1" noChangeArrowheads="1"/>
          </p:cNvSpPr>
          <p:nvPr/>
        </p:nvSpPr>
        <p:spPr bwMode="auto">
          <a:xfrm>
            <a:off x="269875"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15" y="1420239"/>
            <a:ext cx="7524700" cy="527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Overcoming ethical dilemmas around data collection…</a:t>
            </a:r>
            <a:endParaRPr lang="en-US" dirty="0"/>
          </a:p>
        </p:txBody>
      </p:sp>
      <p:sp>
        <p:nvSpPr>
          <p:cNvPr id="3" name="Rectangle 2"/>
          <p:cNvSpPr>
            <a:spLocks noGrp="1"/>
          </p:cNvSpPr>
          <p:nvPr>
            <p:ph sz="half" idx="1"/>
          </p:nvPr>
        </p:nvSpPr>
        <p:spPr>
          <a:xfrm>
            <a:off x="457200" y="1600200"/>
            <a:ext cx="8579296" cy="4525963"/>
          </a:xfrm>
        </p:spPr>
        <p:txBody>
          <a:bodyPr>
            <a:normAutofit/>
          </a:bodyPr>
          <a:lstStyle/>
          <a:p>
            <a:r>
              <a:rPr lang="en-US" dirty="0" smtClean="0">
                <a:solidFill>
                  <a:schemeClr val="tx1"/>
                </a:solidFill>
              </a:rPr>
              <a:t>Tools should be culturally appropriate and user friendly</a:t>
            </a:r>
          </a:p>
          <a:p>
            <a:r>
              <a:rPr lang="en-US" dirty="0" smtClean="0">
                <a:solidFill>
                  <a:schemeClr val="tx1"/>
                </a:solidFill>
              </a:rPr>
              <a:t>Self selection by participants evens the power differential and sense of control</a:t>
            </a:r>
          </a:p>
          <a:p>
            <a:r>
              <a:rPr lang="en-US" dirty="0" smtClean="0">
                <a:solidFill>
                  <a:schemeClr val="tx1"/>
                </a:solidFill>
              </a:rPr>
              <a:t>Various ‘opt out’ mechanisms</a:t>
            </a:r>
          </a:p>
          <a:p>
            <a:r>
              <a:rPr lang="en-US" dirty="0" err="1" smtClean="0">
                <a:solidFill>
                  <a:schemeClr val="tx1"/>
                </a:solidFill>
              </a:rPr>
              <a:t>Recognising</a:t>
            </a:r>
            <a:r>
              <a:rPr lang="en-US" dirty="0" smtClean="0">
                <a:solidFill>
                  <a:schemeClr val="tx1"/>
                </a:solidFill>
              </a:rPr>
              <a:t> vulnerability</a:t>
            </a:r>
          </a:p>
          <a:p>
            <a:r>
              <a:rPr lang="en-US" dirty="0" smtClean="0">
                <a:solidFill>
                  <a:schemeClr val="tx1"/>
                </a:solidFill>
              </a:rPr>
              <a:t>Flexibility in methodology</a:t>
            </a:r>
          </a:p>
          <a:p>
            <a:r>
              <a:rPr lang="en-US" dirty="0" smtClean="0">
                <a:solidFill>
                  <a:schemeClr val="tx1"/>
                </a:solidFill>
              </a:rPr>
              <a:t>Time for building trust and respect</a:t>
            </a:r>
          </a:p>
          <a:p>
            <a:r>
              <a:rPr lang="en-US" dirty="0" smtClean="0">
                <a:solidFill>
                  <a:schemeClr val="tx1"/>
                </a:solidFill>
              </a:rPr>
              <a:t>Doing your homework before conducting interviews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Scenario 2: rights of informants in accessing &amp; reviewing findings</a:t>
            </a:r>
            <a:endParaRPr lang="en-US" dirty="0"/>
          </a:p>
        </p:txBody>
      </p:sp>
      <p:pic>
        <p:nvPicPr>
          <p:cNvPr id="2050" name="Picture 2" descr="http://cdn3.rtstc.com/media/lg/86/dc/86dcf8aaeca8fb3ef36ecfda62d850f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13285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Overcoming ethical dilemmas around informants rights re findings</a:t>
            </a:r>
            <a:endParaRPr lang="en-US" dirty="0"/>
          </a:p>
        </p:txBody>
      </p:sp>
      <p:sp>
        <p:nvSpPr>
          <p:cNvPr id="3" name="Rectangle 2"/>
          <p:cNvSpPr>
            <a:spLocks noGrp="1"/>
          </p:cNvSpPr>
          <p:nvPr>
            <p:ph sz="half" idx="1"/>
          </p:nvPr>
        </p:nvSpPr>
        <p:spPr>
          <a:xfrm>
            <a:off x="467544" y="1844824"/>
            <a:ext cx="8147248" cy="4061048"/>
          </a:xfrm>
        </p:spPr>
        <p:txBody>
          <a:bodyPr/>
          <a:lstStyle/>
          <a:p>
            <a:r>
              <a:rPr lang="en-US" dirty="0" smtClean="0">
                <a:solidFill>
                  <a:schemeClr val="tx1"/>
                </a:solidFill>
              </a:rPr>
              <a:t>Provide opportunities for informants to be involved in design of data collection phase and data analysis phase</a:t>
            </a:r>
          </a:p>
          <a:p>
            <a:r>
              <a:rPr lang="en-US" dirty="0" smtClean="0">
                <a:solidFill>
                  <a:schemeClr val="tx1"/>
                </a:solidFill>
              </a:rPr>
              <a:t>Train informants to undertake sections of the evaluation</a:t>
            </a:r>
          </a:p>
          <a:p>
            <a:r>
              <a:rPr lang="en-US" dirty="0" smtClean="0">
                <a:solidFill>
                  <a:schemeClr val="tx1"/>
                </a:solidFill>
              </a:rPr>
              <a:t>Informants gain skills, confidence or information from involvement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27013"/>
            <a:ext cx="8579296" cy="1143000"/>
          </a:xfrm>
        </p:spPr>
        <p:txBody>
          <a:bodyPr>
            <a:normAutofit fontScale="90000"/>
          </a:bodyPr>
          <a:lstStyle/>
          <a:p>
            <a:r>
              <a:rPr lang="en-US" dirty="0" smtClean="0"/>
              <a:t>Data collection: what’s in &amp; what’s out</a:t>
            </a:r>
            <a:endParaRPr lang="en-US" dirty="0"/>
          </a:p>
        </p:txBody>
      </p:sp>
      <p:pic>
        <p:nvPicPr>
          <p:cNvPr id="6" name="Picture 2" descr="C:\Users\John\AppData\Local\Microsoft\Windows\Temporary Internet Files\Content.IE5\PPRAHZ0Z\cartoon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497376"/>
            <a:ext cx="5111849" cy="467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CountryRp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EdCountryRpt</Template>
  <TotalTime>0</TotalTime>
  <Words>558</Words>
  <Application>Microsoft Office PowerPoint</Application>
  <PresentationFormat>On-screen Show (4:3)</PresentationFormat>
  <Paragraphs>64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EdCountryRpt</vt:lpstr>
      <vt:lpstr>The challenge to be ethical in evaluation</vt:lpstr>
      <vt:lpstr>PowerPoint Presentation</vt:lpstr>
      <vt:lpstr>Presentation context</vt:lpstr>
      <vt:lpstr>Ethical guidelines</vt:lpstr>
      <vt:lpstr>Scenario 1: from whom is data collected and how is this done?</vt:lpstr>
      <vt:lpstr>Overcoming ethical dilemmas around data collection…</vt:lpstr>
      <vt:lpstr>Scenario 2: rights of informants in accessing &amp; reviewing findings</vt:lpstr>
      <vt:lpstr>Overcoming ethical dilemmas around informants rights re findings</vt:lpstr>
      <vt:lpstr>Data collection: what’s in &amp; what’s out</vt:lpstr>
      <vt:lpstr>Overcoming ethical dilemmas around use of data form informants</vt:lpstr>
      <vt:lpstr>In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2011-08-20T09:08:06Z</dcterms:created>
  <dcterms:modified xsi:type="dcterms:W3CDTF">2011-08-31T21:01:50Z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